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3" r:id="rId14"/>
    <p:sldId id="354" r:id="rId15"/>
    <p:sldId id="355" r:id="rId16"/>
    <p:sldId id="356" r:id="rId17"/>
    <p:sldId id="364" r:id="rId18"/>
    <p:sldId id="365" r:id="rId19"/>
    <p:sldId id="366" r:id="rId20"/>
    <p:sldId id="367" r:id="rId21"/>
    <p:sldId id="368" r:id="rId22"/>
    <p:sldId id="369" r:id="rId23"/>
    <p:sldId id="370" r:id="rId24"/>
    <p:sldId id="371" r:id="rId25"/>
    <p:sldId id="372" r:id="rId26"/>
    <p:sldId id="373" r:id="rId27"/>
    <p:sldId id="374" r:id="rId28"/>
    <p:sldId id="377" r:id="rId29"/>
    <p:sldId id="375" r:id="rId30"/>
    <p:sldId id="376"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1" d="100"/>
          <a:sy n="81" d="100"/>
        </p:scale>
        <p:origin x="754"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9/17/2022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9/17/2022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9/17/2022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9/17/2022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9/17/2022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9/17/2022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9/17/2022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9/17/2022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9/17/2022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MSIPCMContentMarking" descr="{&quot;HashCode&quot;:41697274,&quot;Placement&quot;:&quot;Footer&quot;,&quot;Top&quot;:522.0343,&quot;Left&quot;:915.4458,&quot;SlideWidth&quot;:959,&quot;SlideHeight&quot;:540}">
            <a:extLst>
              <a:ext uri="{FF2B5EF4-FFF2-40B4-BE49-F238E27FC236}">
                <a16:creationId xmlns:a16="http://schemas.microsoft.com/office/drawing/2014/main" id="{1C53DEA9-ED60-D93D-E825-F63C3BE1F3B4}"/>
              </a:ext>
            </a:extLst>
          </p:cNvPr>
          <p:cNvSpPr txBox="1"/>
          <p:nvPr userDrawn="1"/>
        </p:nvSpPr>
        <p:spPr>
          <a:xfrm>
            <a:off x="11626162"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General</a:t>
            </a: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                  Presented By: Nitin Shimpi</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“Used Car Price Prediction”</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E64B4DE3-FA9C-4DFF-9561-2043E91F9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198" y="2266156"/>
            <a:ext cx="6840760" cy="3467100"/>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Univariate Vizualization of Categorical columns:</a:t>
            </a:r>
          </a:p>
        </p:txBody>
      </p:sp>
      <p:pic>
        <p:nvPicPr>
          <p:cNvPr id="6" name="Picture 5">
            <a:extLst>
              <a:ext uri="{FF2B5EF4-FFF2-40B4-BE49-F238E27FC236}">
                <a16:creationId xmlns:a16="http://schemas.microsoft.com/office/drawing/2014/main" id="{50966C53-84A8-4936-8F73-C36E558A53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980728"/>
            <a:ext cx="2857500" cy="2304256"/>
          </a:xfrm>
          <a:prstGeom prst="rect">
            <a:avLst/>
          </a:prstGeom>
          <a:noFill/>
          <a:ln>
            <a:noFill/>
          </a:ln>
        </p:spPr>
      </p:pic>
      <p:pic>
        <p:nvPicPr>
          <p:cNvPr id="8" name="Content Placeholder 7">
            <a:extLst>
              <a:ext uri="{FF2B5EF4-FFF2-40B4-BE49-F238E27FC236}">
                <a16:creationId xmlns:a16="http://schemas.microsoft.com/office/drawing/2014/main" id="{B4FC0C3E-D71C-4B79-A750-2C9B8121A7F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30216" y="980728"/>
            <a:ext cx="3528392" cy="2304256"/>
          </a:xfrm>
          <a:prstGeom prst="rect">
            <a:avLst/>
          </a:prstGeom>
          <a:noFill/>
          <a:ln>
            <a:noFill/>
          </a:ln>
        </p:spPr>
      </p:pic>
      <p:pic>
        <p:nvPicPr>
          <p:cNvPr id="9" name="Picture 8">
            <a:extLst>
              <a:ext uri="{FF2B5EF4-FFF2-40B4-BE49-F238E27FC236}">
                <a16:creationId xmlns:a16="http://schemas.microsoft.com/office/drawing/2014/main" id="{1D42BD10-5B33-43F0-B57B-743DA73E6D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26660" y="980728"/>
            <a:ext cx="2901950" cy="3096344"/>
          </a:xfrm>
          <a:prstGeom prst="rect">
            <a:avLst/>
          </a:prstGeom>
          <a:noFill/>
          <a:ln>
            <a:noFill/>
          </a:ln>
        </p:spPr>
      </p:pic>
      <p:pic>
        <p:nvPicPr>
          <p:cNvPr id="10" name="Picture 9">
            <a:extLst>
              <a:ext uri="{FF2B5EF4-FFF2-40B4-BE49-F238E27FC236}">
                <a16:creationId xmlns:a16="http://schemas.microsoft.com/office/drawing/2014/main" id="{D074FF0E-8234-4A87-BF78-0F749531B2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69876" y="3975272"/>
            <a:ext cx="3219450" cy="2766096"/>
          </a:xfrm>
          <a:prstGeom prst="rect">
            <a:avLst/>
          </a:prstGeom>
          <a:noFill/>
          <a:ln>
            <a:noFill/>
          </a:ln>
        </p:spPr>
      </p:pic>
      <p:pic>
        <p:nvPicPr>
          <p:cNvPr id="11" name="Picture 10">
            <a:extLst>
              <a:ext uri="{FF2B5EF4-FFF2-40B4-BE49-F238E27FC236}">
                <a16:creationId xmlns:a16="http://schemas.microsoft.com/office/drawing/2014/main" id="{8163F27E-024C-45D1-AA9A-00F7B6A01E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2150" y="3945177"/>
            <a:ext cx="2927350" cy="2139315"/>
          </a:xfrm>
          <a:prstGeom prst="rect">
            <a:avLst/>
          </a:prstGeom>
          <a:noFill/>
          <a:ln>
            <a:noFill/>
          </a:ln>
        </p:spPr>
      </p:pic>
      <p:pic>
        <p:nvPicPr>
          <p:cNvPr id="12" name="Picture 11">
            <a:extLst>
              <a:ext uri="{FF2B5EF4-FFF2-40B4-BE49-F238E27FC236}">
                <a16:creationId xmlns:a16="http://schemas.microsoft.com/office/drawing/2014/main" id="{77D4FDA3-8B5E-4CC9-A1A9-6513AEBC528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79010" y="3926042"/>
            <a:ext cx="3149600" cy="2139315"/>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can clearly see that there is skewness in most of the columns so we have to treat them using suitable methods.</a:t>
            </a:r>
            <a:endParaRPr lang="en-IN"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petrol driven and also diesel driven.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with Manual gear transmission.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Disc front brake cars are more in number followed by Ventilated Disc.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Drum rare break cars are more in number.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under sale are Maruti followed by Hyundai.</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rPr>
              <a:t>In Bangalore, </a:t>
            </a:r>
            <a:r>
              <a:rPr lang="en-IN" sz="1800" dirty="0">
                <a:solidFill>
                  <a:srgbClr val="000000"/>
                </a:solidFill>
                <a:latin typeface="Calibri" panose="020F0502020204030204" pitchFamily="34" charset="0"/>
                <a:ea typeface="Calibri" panose="020F0502020204030204" pitchFamily="34" charset="0"/>
              </a:rPr>
              <a:t>D</a:t>
            </a:r>
            <a:r>
              <a:rPr lang="en-IN" sz="1800" dirty="0">
                <a:solidFill>
                  <a:srgbClr val="000000"/>
                </a:solidFill>
                <a:effectLst/>
                <a:latin typeface="Calibri" panose="020F0502020204030204" pitchFamily="34" charset="0"/>
                <a:ea typeface="Calibri" panose="020F0502020204030204" pitchFamily="34" charset="0"/>
              </a:rPr>
              <a:t>elhi-NCR, </a:t>
            </a:r>
            <a:r>
              <a:rPr lang="en-IN" sz="1800" dirty="0">
                <a:solidFill>
                  <a:srgbClr val="000000"/>
                </a:solidFill>
                <a:latin typeface="Calibri" panose="020F0502020204030204" pitchFamily="34" charset="0"/>
                <a:ea typeface="Calibri" panose="020F0502020204030204" pitchFamily="34" charset="0"/>
              </a:rPr>
              <a:t>M</a:t>
            </a:r>
            <a:r>
              <a:rPr lang="en-IN" sz="1800" dirty="0">
                <a:solidFill>
                  <a:srgbClr val="000000"/>
                </a:solidFill>
                <a:effectLst/>
                <a:latin typeface="Calibri" panose="020F0502020204030204" pitchFamily="34" charset="0"/>
                <a:ea typeface="Calibri" panose="020F0502020204030204" pitchFamily="34" charset="0"/>
              </a:rPr>
              <a:t>umbai and New </a:t>
            </a:r>
            <a:r>
              <a:rPr lang="en-IN" sz="1800" dirty="0">
                <a:solidFill>
                  <a:srgbClr val="000000"/>
                </a:solidFill>
                <a:latin typeface="Calibri" panose="020F0502020204030204" pitchFamily="34" charset="0"/>
                <a:ea typeface="Calibri" panose="020F0502020204030204" pitchFamily="34" charset="0"/>
              </a:rPr>
              <a:t>D</a:t>
            </a:r>
            <a:r>
              <a:rPr lang="en-IN" sz="1800" dirty="0">
                <a:solidFill>
                  <a:srgbClr val="000000"/>
                </a:solidFill>
                <a:effectLst/>
                <a:latin typeface="Calibri" panose="020F0502020204030204" pitchFamily="34" charset="0"/>
                <a:ea typeface="Calibri" panose="020F0502020204030204" pitchFamily="34" charset="0"/>
              </a:rPr>
              <a:t>elhi we can find maximum cars for sale. Since these are most populated places.</a:t>
            </a:r>
            <a:endPar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6" name="Picture 5">
            <a:extLst>
              <a:ext uri="{FF2B5EF4-FFF2-40B4-BE49-F238E27FC236}">
                <a16:creationId xmlns:a16="http://schemas.microsoft.com/office/drawing/2014/main" id="{0FF1DD7B-38EE-4196-9498-9D6F203B8D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0256"/>
          <a:stretch/>
        </p:blipFill>
        <p:spPr bwMode="auto">
          <a:xfrm>
            <a:off x="1197868" y="836712"/>
            <a:ext cx="10729192" cy="5688632"/>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Bivariate Vizualization of numerical columns:</a:t>
            </a:r>
          </a:p>
        </p:txBody>
      </p:sp>
      <p:pic>
        <p:nvPicPr>
          <p:cNvPr id="8" name="Picture 7">
            <a:extLst>
              <a:ext uri="{FF2B5EF4-FFF2-40B4-BE49-F238E27FC236}">
                <a16:creationId xmlns:a16="http://schemas.microsoft.com/office/drawing/2014/main" id="{49EC0143-AFFD-448D-AAFC-750124C30B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0217"/>
          <a:stretch/>
        </p:blipFill>
        <p:spPr bwMode="auto">
          <a:xfrm>
            <a:off x="1522413" y="836712"/>
            <a:ext cx="9900591" cy="3600400"/>
          </a:xfrm>
          <a:prstGeom prst="rect">
            <a:avLst/>
          </a:prstGeom>
          <a:noFill/>
          <a:ln>
            <a:noFill/>
          </a:ln>
        </p:spPr>
      </p:pic>
      <p:pic>
        <p:nvPicPr>
          <p:cNvPr id="9" name="Picture 8">
            <a:extLst>
              <a:ext uri="{FF2B5EF4-FFF2-40B4-BE49-F238E27FC236}">
                <a16:creationId xmlns:a16="http://schemas.microsoft.com/office/drawing/2014/main" id="{37223537-BFA2-4560-94BE-1F7D1DAB8D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8172" y="4581128"/>
            <a:ext cx="9774832" cy="183515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1772816"/>
            <a:ext cx="9829799" cy="4896544"/>
          </a:xfrm>
        </p:spPr>
        <p:txBody>
          <a:bodyPr>
            <a:normAutofit fontScale="92500" lnSpcReduction="10000"/>
          </a:bodyPr>
          <a:lstStyle/>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below 20k driven kms. And car price is high for less driven cars.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1000-3000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car price is high for 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milage of 10-25kms. And ,milage has no proper relation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Max_power</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Car_price</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has no proper relation with height.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width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length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Weight also has linear relationship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top_speed</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5 and 4 seats are having highest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age of the car increases the car price decreases.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Bivariate Vizualization of categorical columns:</a:t>
            </a:r>
          </a:p>
        </p:txBody>
      </p:sp>
      <p:pic>
        <p:nvPicPr>
          <p:cNvPr id="2050" name="Picture 2">
            <a:extLst>
              <a:ext uri="{FF2B5EF4-FFF2-40B4-BE49-F238E27FC236}">
                <a16:creationId xmlns:a16="http://schemas.microsoft.com/office/drawing/2014/main" id="{8134321E-82A7-43EB-AE2B-061A7E040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774" y="692696"/>
            <a:ext cx="10472254"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Diesel and Electric cars the price is high compared to Petrol, LPG and CNG.</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automatic gear are costlier than manual gear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front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rear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Lamborghini brand cars are having highest sale price.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Bangalore, Hyderabad and </a:t>
            </a:r>
            <a:r>
              <a:rPr lang="en-IN" sz="2000" dirty="0">
                <a:solidFill>
                  <a:srgbClr val="000000"/>
                </a:solidFill>
                <a:latin typeface="Century" panose="02040604050505020304" pitchFamily="18" charset="0"/>
                <a:ea typeface="Times New Roman" panose="02020603050405020304" pitchFamily="18" charset="0"/>
                <a:cs typeface="Calibri" panose="020F0502020204030204" pitchFamily="34" charset="0"/>
              </a:rPr>
              <a:t>D</a:t>
            </a: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elhi-NCR the car prices are high as they are highly populated cities.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car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and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a:t>
            </a:r>
            <a:r>
              <a:rPr lang="en-IN" sz="2000" dirty="0">
                <a:latin typeface="Century" panose="02040604050505020304" pitchFamily="18" charset="0"/>
                <a:ea typeface="Calibri" panose="020F0502020204030204" pitchFamily="34" charset="0"/>
                <a:cs typeface="Times New Roman" panose="02020603050405020304" pitchFamily="18" charset="0"/>
              </a:rPr>
              <a:t>Car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cardekho</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Z-score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a:t>
            </a:r>
            <a:r>
              <a:rPr lang="en-IN" sz="1900" dirty="0">
                <a:latin typeface="Century" panose="02040604050505020304" pitchFamily="18" charset="0"/>
                <a:ea typeface="Calibri" panose="020F0502020204030204" pitchFamily="34" charset="0"/>
                <a:cs typeface="Times New Roman" panose="02020603050405020304" pitchFamily="18" charset="0"/>
              </a:rPr>
              <a:t>Car </a:t>
            </a:r>
            <a:r>
              <a:rPr lang="en-IN" sz="1900" dirty="0">
                <a:effectLst/>
                <a:latin typeface="Century" panose="02040604050505020304" pitchFamily="18" charset="0"/>
                <a:ea typeface="Calibri" panose="020F0502020204030204" pitchFamily="34" charset="0"/>
                <a:cs typeface="Times New Roman" panose="02020603050405020304" pitchFamily="18" charset="0"/>
              </a:rPr>
              <a:t>Price was my target and it was a continuous column so this perticular problem was regression problem. And I have used all regression algorithms to build my model. By looking into the difference of r2 score and cross validation score I found DecisionTreeRegressor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BaggingRegressor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95712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and the difference between r2_score and cross validation score is 3.43%, but still we have to look into multiple models.</a:t>
            </a:r>
          </a:p>
        </p:txBody>
      </p:sp>
      <p:pic>
        <p:nvPicPr>
          <p:cNvPr id="7" name="Picture 6">
            <a:extLst>
              <a:ext uri="{FF2B5EF4-FFF2-40B4-BE49-F238E27FC236}">
                <a16:creationId xmlns:a16="http://schemas.microsoft.com/office/drawing/2014/main" id="{F469EEDA-447C-40BD-AC65-260278ECC2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1600200"/>
            <a:ext cx="10153128" cy="403693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9218240" cy="67191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96.86% r2_score and the difference between r2_score and cross validation score is 3.61%.</a:t>
            </a:r>
          </a:p>
        </p:txBody>
      </p:sp>
      <p:pic>
        <p:nvPicPr>
          <p:cNvPr id="7" name="Picture 6">
            <a:extLst>
              <a:ext uri="{FF2B5EF4-FFF2-40B4-BE49-F238E27FC236}">
                <a16:creationId xmlns:a16="http://schemas.microsoft.com/office/drawing/2014/main" id="{8A1C9CFF-69CB-4310-907D-828C22CAB2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684567" cy="3960440"/>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GradientBoostingRegressor</a:t>
            </a:r>
            <a:r>
              <a:rPr lang="en-IN" dirty="0"/>
              <a:t>:</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94.93% r2_score and the difference between r2_score and cross validation score is 4.74%.</a:t>
            </a:r>
          </a:p>
        </p:txBody>
      </p:sp>
      <p:pic>
        <p:nvPicPr>
          <p:cNvPr id="9" name="Content Placeholder 8">
            <a:extLst>
              <a:ext uri="{FF2B5EF4-FFF2-40B4-BE49-F238E27FC236}">
                <a16:creationId xmlns:a16="http://schemas.microsoft.com/office/drawing/2014/main" id="{AC8BB6B9-7480-4119-B271-23153B7598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577064" cy="4268817"/>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DecisionTreeRegressor:</a:t>
            </a:r>
          </a:p>
        </p:txBody>
      </p:sp>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92170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91.79% r2_score and the difference between r2_score and cross validation score is 2.96%.</a:t>
            </a:r>
          </a:p>
        </p:txBody>
      </p:sp>
      <p:pic>
        <p:nvPicPr>
          <p:cNvPr id="7" name="Picture 6">
            <a:extLst>
              <a:ext uri="{FF2B5EF4-FFF2-40B4-BE49-F238E27FC236}">
                <a16:creationId xmlns:a16="http://schemas.microsoft.com/office/drawing/2014/main" id="{9E01D56C-45A1-46FA-A3BA-F52D6829F3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756575" cy="4248472"/>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 </a:t>
            </a:r>
            <a:r>
              <a:rPr lang="en-IN" dirty="0" err="1"/>
              <a:t>BaggingRegressor</a:t>
            </a:r>
            <a:r>
              <a:rPr lang="en-IN" dirty="0"/>
              <a:t>:</a:t>
            </a:r>
          </a:p>
        </p:txBody>
      </p:sp>
      <p:sp>
        <p:nvSpPr>
          <p:cNvPr id="6" name="TextBox 5">
            <a:extLst>
              <a:ext uri="{FF2B5EF4-FFF2-40B4-BE49-F238E27FC236}">
                <a16:creationId xmlns:a16="http://schemas.microsoft.com/office/drawing/2014/main" id="{1135E1A0-B3BE-49B0-9B7F-9B5719E99E70}"/>
              </a:ext>
            </a:extLst>
          </p:cNvPr>
          <p:cNvSpPr txBox="1"/>
          <p:nvPr/>
        </p:nvSpPr>
        <p:spPr>
          <a:xfrm>
            <a:off x="1197867" y="5071492"/>
            <a:ext cx="10621887" cy="1652440"/>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95.68% r2_score and the difference between r2_score and cross validation score is 3.07%.</a:t>
            </a:r>
          </a:p>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By looking into the difference of r2_score and cross validation score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i</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found DecisionTreeRegressor as the best model with 91.79% r2_score and the difference between r2_score and cross validation score is 2.96%.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DA8EE22F-8266-4815-9D52-25E9EE3F1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96752"/>
            <a:ext cx="9865096" cy="387474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4FD806FF-86FB-4630-8AC9-381CCE1B106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51A0080-3299-42E5-A6E4-48511A76E3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25136" cy="496855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pic>
        <p:nvPicPr>
          <p:cNvPr id="7" name="Picture 6">
            <a:extLst>
              <a:ext uri="{FF2B5EF4-FFF2-40B4-BE49-F238E27FC236}">
                <a16:creationId xmlns:a16="http://schemas.microsoft.com/office/drawing/2014/main" id="{D4141D67-1293-4588-9432-D43185804C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2" y="1700808"/>
            <a:ext cx="9900591" cy="3744416"/>
          </a:xfrm>
          <a:prstGeom prst="rect">
            <a:avLst/>
          </a:prstGeom>
          <a:noFill/>
          <a:ln>
            <a:noFill/>
          </a:ln>
        </p:spPr>
      </p:pic>
      <p:sp>
        <p:nvSpPr>
          <p:cNvPr id="9" name="TextBox 8">
            <a:extLst>
              <a:ext uri="{FF2B5EF4-FFF2-40B4-BE49-F238E27FC236}">
                <a16:creationId xmlns:a16="http://schemas.microsoft.com/office/drawing/2014/main" id="{33005269-F727-4362-A92C-06D6E19E5867}"/>
              </a:ext>
            </a:extLst>
          </p:cNvPr>
          <p:cNvSpPr txBox="1"/>
          <p:nvPr/>
        </p:nvSpPr>
        <p:spPr>
          <a:xfrm>
            <a:off x="1522411" y="5581601"/>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DecisionTreeRegressor, after tunning the model with best parameters I have increased my model accuracy from 91.79% to 92.29%.</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Car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91B46ED-7CB0-4837-A192-8E4B570C3A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9916" y="2524442"/>
            <a:ext cx="9649072" cy="3044508"/>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pic>
        <p:nvPicPr>
          <p:cNvPr id="4" name="Picture 3">
            <a:extLst>
              <a:ext uri="{FF2B5EF4-FFF2-40B4-BE49-F238E27FC236}">
                <a16:creationId xmlns:a16="http://schemas.microsoft.com/office/drawing/2014/main" id="{19D36AAB-9AEE-4DC3-B621-90BFB53968EA}"/>
              </a:ext>
            </a:extLst>
          </p:cNvPr>
          <p:cNvPicPr>
            <a:picLocks noChangeAspect="1"/>
          </p:cNvPicPr>
          <p:nvPr/>
        </p:nvPicPr>
        <p:blipFill rotWithShape="1">
          <a:blip r:embed="rId2">
            <a:extLst>
              <a:ext uri="{28A0092B-C50C-407E-A947-70E740481C1C}">
                <a14:useLocalDpi xmlns:a14="http://schemas.microsoft.com/office/drawing/2010/main" val="0"/>
              </a:ext>
            </a:extLst>
          </a:blip>
          <a:srcRect b="1072"/>
          <a:stretch/>
        </p:blipFill>
        <p:spPr bwMode="auto">
          <a:xfrm>
            <a:off x="1341884" y="1458929"/>
            <a:ext cx="10153128" cy="432048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Blue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used car price. We have mentioned the step by step procedure to analyse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car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car price prediction is still at an early stage. We hope this study has moved a small step ahead in providing some methodological and empirical contributions to online platforms, and presenting an alternative approach to the valuation of used car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used car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presentation we will be looking on:</a:t>
            </a:r>
          </a:p>
          <a:p>
            <a:pPr lvl="1"/>
            <a:r>
              <a:rPr lang="en-US" dirty="0">
                <a:solidFill>
                  <a:schemeClr val="tx2"/>
                </a:solidFill>
                <a:latin typeface="Century" panose="02040604050505020304" pitchFamily="18" charset="0"/>
              </a:rPr>
              <a:t>How to analyze the dataset of Used Car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Used Car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72816"/>
            <a:ext cx="982979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must make car price valuation model. This project contains two phase</a:t>
            </a:r>
          </a:p>
          <a:p>
            <a:pPr>
              <a:buFont typeface="Wingdings" panose="05000000000000000000" pitchFamily="2" charset="2"/>
              <a:buChar char="ü"/>
            </a:pPr>
            <a:r>
              <a:rPr lang="en-US" sz="1800" dirty="0">
                <a:latin typeface="Century" panose="02040604050505020304" pitchFamily="18" charset="0"/>
              </a:rPr>
              <a:t>Data Collection Phase: You must scrape at least 5000 used cars data. You can scrape more data as well, it’s up to you. more the data better the model In this section You need to scrape the data of used cars from websites (</a:t>
            </a:r>
            <a:r>
              <a:rPr lang="en-US" sz="1800" dirty="0" err="1">
                <a:latin typeface="Century" panose="02040604050505020304" pitchFamily="18" charset="0"/>
              </a:rPr>
              <a:t>Olx</a:t>
            </a:r>
            <a:r>
              <a:rPr lang="en-US" sz="1800" dirty="0">
                <a:latin typeface="Century" panose="02040604050505020304" pitchFamily="18" charset="0"/>
              </a:rPr>
              <a:t>, </a:t>
            </a:r>
            <a:r>
              <a:rPr lang="en-US" sz="1800" dirty="0" err="1">
                <a:latin typeface="Century" panose="02040604050505020304" pitchFamily="18" charset="0"/>
              </a:rPr>
              <a:t>cardekho</a:t>
            </a:r>
            <a:r>
              <a:rPr lang="en-US" sz="1800" dirty="0">
                <a:latin typeface="Century" panose="02040604050505020304" pitchFamily="18" charset="0"/>
              </a:rPr>
              <a:t>, Cars24 etc.) You need web scraping for this. You must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Try to include all types of cars in your data for example- SUV, Sedans, Coupe, minivan, Hatchback.</a:t>
            </a:r>
          </a:p>
          <a:p>
            <a:pPr>
              <a:buFont typeface="Wingdings" panose="05000000000000000000" pitchFamily="2" charset="2"/>
              <a:buChar char="ü"/>
            </a:pPr>
            <a:r>
              <a:rPr lang="en-US" sz="1800" dirty="0">
                <a:latin typeface="Century" panose="02040604050505020304" pitchFamily="18" charset="0"/>
              </a:rPr>
              <a:t>Model Building Phase: After collecting the data, you need to build a machine learning model. Before model building do all data pre-processing steps. Try different models with different hyper parameters and select the best model</a:t>
            </a:r>
          </a:p>
          <a:p>
            <a:pPr>
              <a:buFont typeface="Wingdings" panose="05000000000000000000" pitchFamily="2" charset="2"/>
              <a:buChar char="ü"/>
            </a:pP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pPr>
            <a:r>
              <a:rPr lang="en-IN" sz="2000" dirty="0">
                <a:latin typeface="Century" panose="02040604050505020304" pitchFamily="18" charset="0"/>
              </a:rPr>
              <a:t> </a:t>
            </a: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lots of individuals who are interested in the used car market at some points in their life because they wanted to sell their car or buy a used car. In this process, it’s a big corner to pay too much or sell less than it’s market value.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one of the biggest target group that can be interested in results of this study. If used car sellers better understand what makes a car desirable, what are the important features for a used car, then they may consider this knowledge and offer a better service.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Used Car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The increased prices of new cars and the financial incapability of the customers to buy them, Used Car sales are on a </a:t>
            </a:r>
            <a:r>
              <a:rPr lang="en-US" sz="2000" b="1" i="0" dirty="0">
                <a:solidFill>
                  <a:srgbClr val="202124"/>
                </a:solidFill>
                <a:effectLst/>
                <a:latin typeface="Century" panose="02040604050505020304" pitchFamily="18" charset="0"/>
              </a:rPr>
              <a:t>global increase</a:t>
            </a:r>
            <a:r>
              <a:rPr lang="en-US" sz="2000" b="0" i="0" dirty="0">
                <a:solidFill>
                  <a:srgbClr val="202124"/>
                </a:solidFill>
                <a:effectLst/>
                <a:latin typeface="Century" panose="02040604050505020304" pitchFamily="18" charset="0"/>
              </a:rPr>
              <a:t>. Therefore, there is an urgent need for a Used Car Price Prediction system which effectively determines the worthiness of the car using a variety of features.</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17CFA8C8-6677-40EA-BF56-B324D7E295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6540" y="1971672"/>
            <a:ext cx="4800600" cy="2595419"/>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Used Car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a:bodyPr>
          <a:lstStyle/>
          <a:p>
            <a:pPr>
              <a:buFont typeface="Wingdings" panose="05000000000000000000" pitchFamily="2" charset="2"/>
              <a:buChar char="ü"/>
            </a:pPr>
            <a:r>
              <a:rPr lang="en-IN" sz="1900" dirty="0">
                <a:latin typeface="Century" panose="02040604050505020304" pitchFamily="18" charset="0"/>
              </a:rPr>
              <a:t> </a:t>
            </a:r>
            <a:r>
              <a:rPr lang="en-IN" sz="19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 prices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There is a need for a used car price prediction system to effectively determine the worthiness of the car using a variety of features. Even though there are websites that offers this service, their prediction method may not be the best. Besides, different models and systems may contribute on predicting power for a used car’s actual market value. It is important to know their actual market value while both buying and selling.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084DB5AD-797A-4791-9C8B-C4F0577A0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80350" y="1916832"/>
            <a:ext cx="3614662" cy="4392487"/>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latin typeface="Century" panose="02040604050505020304" pitchFamily="18" charset="0"/>
                <a:cs typeface="Calibri" panose="020F0502020204030204" pitchFamily="34"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As a first step I have scrapped all the required information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cardekho</a:t>
            </a:r>
            <a:r>
              <a:rPr lang="en-IN" sz="1800" dirty="0">
                <a:effectLst/>
                <a:latin typeface="Century" panose="02040604050505020304" pitchFamily="18" charset="0"/>
                <a:ea typeface="Calibri" panose="020F0502020204030204" pitchFamily="34" charset="0"/>
                <a:cs typeface="Times New Roman" panose="02020603050405020304" pitchFamily="18" charset="0"/>
              </a:rPr>
              <a:t> website.</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imported required libraries and I have imported the dataset which was in excel format. </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18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the dataset and I replaced them using imputation technique.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cargo_volume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and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Insp_score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they are useless.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all the columns and I have extracted useful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Univariate Visualization of numerical columns:</a:t>
            </a:r>
          </a:p>
        </p:txBody>
      </p:sp>
      <p:pic>
        <p:nvPicPr>
          <p:cNvPr id="1026" name="Picture 2">
            <a:extLst>
              <a:ext uri="{FF2B5EF4-FFF2-40B4-BE49-F238E27FC236}">
                <a16:creationId xmlns:a16="http://schemas.microsoft.com/office/drawing/2014/main" id="{609AB715-970E-4D95-82F4-79B56825A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8" y="836712"/>
            <a:ext cx="1105768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445</TotalTime>
  <Words>2124</Words>
  <Application>Microsoft Office PowerPoint</Application>
  <PresentationFormat>Custom</PresentationFormat>
  <Paragraphs>122</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vt:lpstr>
      <vt:lpstr>Century</vt:lpstr>
      <vt:lpstr>Symbol</vt:lpstr>
      <vt:lpstr>Wingdings</vt:lpstr>
      <vt:lpstr>Currency Symbols 16x9</vt:lpstr>
      <vt:lpstr>Project Presentation On  “Used Car Price Prediction”</vt:lpstr>
      <vt:lpstr>Agenda:</vt:lpstr>
      <vt:lpstr>Overview:</vt:lpstr>
      <vt:lpstr>Problem Statement:</vt:lpstr>
      <vt:lpstr>Problem Understanding:</vt:lpstr>
      <vt:lpstr>What is Used Car Price Prediction?</vt:lpstr>
      <vt:lpstr>Importance of Used Car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 GradientBoostingRegressor:</vt:lpstr>
      <vt:lpstr>iv) DecisionTreeRegressor:</vt:lpstr>
      <vt:lpstr>v) BaggingRegressor:</vt:lpstr>
      <vt:lpstr>Hyper Parameter Tunning:</vt:lpstr>
      <vt:lpstr>Hyper Parameter Tunning:</vt:lpstr>
      <vt:lpstr>Saving the model and predictions using saved model:</vt:lpstr>
      <vt:lpstr>Ploting the predicted values v/s actual values: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Shimpi Nitin</cp:lastModifiedBy>
  <cp:revision>9</cp:revision>
  <dcterms:created xsi:type="dcterms:W3CDTF">2021-10-01T13:22:47Z</dcterms:created>
  <dcterms:modified xsi:type="dcterms:W3CDTF">2022-09-17T05:52:44Z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25b55a0c-bcf3-45fe-8d6b-e30a646beadd_Enabled">
    <vt:lpwstr>true</vt:lpwstr>
  </property>
  <property fmtid="{D5CDD505-2E9C-101B-9397-08002B2CF9AE}" pid="4" name="MSIP_Label_25b55a0c-bcf3-45fe-8d6b-e30a646beadd_SetDate">
    <vt:lpwstr>2022-09-17T05:52:44Z</vt:lpwstr>
  </property>
  <property fmtid="{D5CDD505-2E9C-101B-9397-08002B2CF9AE}" pid="5" name="MSIP_Label_25b55a0c-bcf3-45fe-8d6b-e30a646beadd_Method">
    <vt:lpwstr>Privileged</vt:lpwstr>
  </property>
  <property fmtid="{D5CDD505-2E9C-101B-9397-08002B2CF9AE}" pid="6" name="MSIP_Label_25b55a0c-bcf3-45fe-8d6b-e30a646beadd_Name">
    <vt:lpwstr>Internal</vt:lpwstr>
  </property>
  <property fmtid="{D5CDD505-2E9C-101B-9397-08002B2CF9AE}" pid="7" name="MSIP_Label_25b55a0c-bcf3-45fe-8d6b-e30a646beadd_SiteId">
    <vt:lpwstr>d2d2794a-61cc-4823-9690-8e288fd554cc</vt:lpwstr>
  </property>
  <property fmtid="{D5CDD505-2E9C-101B-9397-08002B2CF9AE}" pid="8" name="MSIP_Label_25b55a0c-bcf3-45fe-8d6b-e30a646beadd_ActionId">
    <vt:lpwstr>c3e5c32b-78d1-4a53-a8db-1d52e7f7b18b</vt:lpwstr>
  </property>
  <property fmtid="{D5CDD505-2E9C-101B-9397-08002B2CF9AE}" pid="9" name="MSIP_Label_25b55a0c-bcf3-45fe-8d6b-e30a646beadd_ContentBits">
    <vt:lpwstr>2</vt:lpwstr>
  </property>
</Properties>
</file>